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5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41682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по познавательно-исследовательской деятельности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старшей  группе ТНР «Лесная»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«Удивительное статическое электричество».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7975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мультфильмов: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Карбот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Сезон 3 - Серия 39 – «Статическое электричество»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Статическое Электричество: Веселая Обучающая Видео для Маленьких Ученых!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про электричество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«Уроки тетушки Совы».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2677436"/>
            <a:ext cx="86409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Рисование: «Как я вижу невидимку» (абстрактные рисунки, на которых изображены искорки, или как шарик прилип к стене).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Аппликация: «Веселые прически» — детям раздаются картинки лиц, и они с помощью ниток или полосок бумаги и клея делают «дыбом стоящие» волосы.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Людмила\Desktop\для проекта 26\lDy3pNGJhpXTmiFVpKeeIm4WP0Z95edKfJNMmgWwrYWUUs3tVj-l1BYbkp2Ryr6w908Ym0AR_hg4n8VL-E8kVT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1799184" cy="1349388"/>
          </a:xfrm>
          <a:prstGeom prst="rect">
            <a:avLst/>
          </a:prstGeom>
          <a:noFill/>
        </p:spPr>
      </p:pic>
      <p:pic>
        <p:nvPicPr>
          <p:cNvPr id="1028" name="Picture 4" descr="C:\Users\Людмила\Desktop\для проекта 26\KMN8uuOmNyigXbjnngspVKm-p2zQSXPiWlY8i4gxCn-OxodmKVXVjnW7AlAl--3gRQb7juzj-G4Ocdbnct770Ly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5" y="1025352"/>
            <a:ext cx="2244757" cy="1683568"/>
          </a:xfrm>
          <a:prstGeom prst="rect">
            <a:avLst/>
          </a:prstGeom>
          <a:noFill/>
        </p:spPr>
      </p:pic>
      <p:pic>
        <p:nvPicPr>
          <p:cNvPr id="1029" name="Picture 5" descr="C:\Users\Людмила\Desktop\для проекта 26\z-1TgWGTJVaR8KpiJXKtabdANP4B25VHHC-1UgbqOPmxWvJN1IGgHkYXZdL4J-J4K2c7y1vyLRdL60g16ZqZIf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052736"/>
            <a:ext cx="2219738" cy="1664804"/>
          </a:xfrm>
          <a:prstGeom prst="rect">
            <a:avLst/>
          </a:prstGeom>
          <a:noFill/>
        </p:spPr>
      </p:pic>
      <p:pic>
        <p:nvPicPr>
          <p:cNvPr id="1030" name="Picture 6" descr="C:\Users\Людмила\Desktop\для проекта 26\EdBpvA6eNeyhJcr5HyOszN5vYDFYbg7o79pu7J1FZtijRpwEsXUPT1d_2JUpn-6BUXQqNCRayqswZC87jmUmjECC.jpg"/>
          <p:cNvPicPr>
            <a:picLocks noChangeAspect="1" noChangeArrowheads="1"/>
          </p:cNvPicPr>
          <p:nvPr/>
        </p:nvPicPr>
        <p:blipFill>
          <a:blip r:embed="rId6" cstate="print"/>
          <a:srcRect t="11111"/>
          <a:stretch>
            <a:fillRect/>
          </a:stretch>
        </p:blipFill>
        <p:spPr bwMode="auto">
          <a:xfrm>
            <a:off x="1187624" y="4005064"/>
            <a:ext cx="2952328" cy="2624292"/>
          </a:xfrm>
          <a:prstGeom prst="rect">
            <a:avLst/>
          </a:prstGeom>
          <a:noFill/>
        </p:spPr>
      </p:pic>
      <p:pic>
        <p:nvPicPr>
          <p:cNvPr id="1031" name="Picture 7" descr="C:\Users\Людмила\Desktop\для проекта 26\BPe-cwDjdtmgKDpzD_4tQEAd4r3rtKEuUn8hVIq3t6RVY6eq6eLETDGuiglVvhOuT0fBPapb_Eqp-YyB5mtLtkDj.jpg"/>
          <p:cNvPicPr>
            <a:picLocks noChangeAspect="1" noChangeArrowheads="1"/>
          </p:cNvPicPr>
          <p:nvPr/>
        </p:nvPicPr>
        <p:blipFill>
          <a:blip r:embed="rId7" cstate="print"/>
          <a:srcRect t="10101" b="3801"/>
          <a:stretch>
            <a:fillRect/>
          </a:stretch>
        </p:blipFill>
        <p:spPr bwMode="auto">
          <a:xfrm>
            <a:off x="4860032" y="3933056"/>
            <a:ext cx="3068960" cy="264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528" y="103562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родителями : 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живет статическое электричество?» (Исследование вокруг нас)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Домашнее задание: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родителями провести опыт «Прилипала» (натереть шарик и попробовать собрать им мелкий мусор или приклеить к потолку).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Снимаем синтетическую кофту — слышен треск? (Микро-разряды).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Гладим кошку (если есть игрушка с длинным ворсом) — шерсть идет за рукой,,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слыше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треск.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дома с родителями посмотреть детские передачи «Профессор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Почемучкин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«Галилео», «Забавная наука».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для проекта 26\JAm9U2a3skavN1QpG4s6WGNyhS0K7h1rWybbts9P65IlVOdVuaiNl9sCceq6XACu1jojkXRixOI9hVYoiY7cXO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1977558" cy="3096344"/>
          </a:xfrm>
          <a:prstGeom prst="rect">
            <a:avLst/>
          </a:prstGeom>
          <a:noFill/>
        </p:spPr>
      </p:pic>
      <p:pic>
        <p:nvPicPr>
          <p:cNvPr id="1027" name="Picture 3" descr="C:\Users\Людмила\Desktop\для проекта 26\G6AycmowpLv7n0nyfsreetCSewG6GJPdwGtOu3u5_atMWjqdezL0kuo0ejJ3R-fGY589vRNyiPcqNywmD1gg2yN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2052228" cy="3168352"/>
          </a:xfrm>
          <a:prstGeom prst="rect">
            <a:avLst/>
          </a:prstGeom>
          <a:noFill/>
        </p:spPr>
      </p:pic>
      <p:pic>
        <p:nvPicPr>
          <p:cNvPr id="5" name="Picture 2" descr="C:\Users\Людмила\Desktop\для проекта 26\05KEMW8YRXTBR3P8ofBHXcvPvnsBynloOAqpmx99-EKTpcEzbiqzVX7ZPySbIjdx0cPSIR6PMDu6-YOxtiTSgK2b.jpg"/>
          <p:cNvPicPr>
            <a:picLocks noChangeAspect="1" noChangeArrowheads="1"/>
          </p:cNvPicPr>
          <p:nvPr/>
        </p:nvPicPr>
        <p:blipFill>
          <a:blip r:embed="rId5" cstate="print"/>
          <a:srcRect r="17773"/>
          <a:stretch>
            <a:fillRect/>
          </a:stretch>
        </p:blipFill>
        <p:spPr bwMode="auto">
          <a:xfrm>
            <a:off x="6732240" y="3933056"/>
            <a:ext cx="1941137" cy="236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627716"/>
            <a:ext cx="813690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3. Заключительный этап.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Статическое электричество действительно существует и окружает нас;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Электризация происходит вследствие трения;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все наэлектризованные предметы притягиваются друг к другу.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мы знаем, что такое статическое электричество и как оно образуется. Мы подтвердили свою гипотезу о том, что статическое электричество образуется, вследствие трения предметов. Но, наши опыты опровергли предположение, что все наэлектризованные предметы притягиваются друг к другу.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Использованная литература.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ред.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Антонеллы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Мейяни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пер.с. ит. Э.И.Мотылевой – М.: РОСМЭН.2018г. Большая книга экспериментов.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Тугушева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 П., Чистякова А. Е. Экспериментальная деятельность детей среднего и старшего дошкольного возраста: Методическое пособие. — СПб.: ДЕТСТВО-ПРЕСС, 2016.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Дыбина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О.В., Рахманова Н.П., Щетинина В.В. Неизведанное рядом: Опыты и эксперименты для дошкольников. М.: ТЦ Сфера, 2016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0648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 проекта.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 проекта: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познавательно-исследовательский.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проекта: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 (1неделя)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 проекта: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дети старшей  группы с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тнр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«Лесная», воспитатели, учитель-логопед, родители воспитанников.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Проблемная ситуация: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того, как дети полежали на ковре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волосы Евы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поднялись вверх (встали дыбом)  и  стали тянуться ( «приклеиваться»)  к стене.  Ребятам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 интересно, и они  спросили: «Почему»? «Что это такое?»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Детям  объяснили, что волосы у девочек наэлектризовались, получили электрический заряд!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Но, к ним же ничего не подключали! Мы знаем, что различные электроприборы: стиральные машины, телевизоры, фен работают от электричества. Мы знаем, что электричество очень опасно и шутить с ним нельзя. В работе с электроприборами необходимо соблюдать технику безопасности. Но оказывается, что есть статическое электричество - неопасное, тихое, незаметное. Оно живет повсюду, само по себе и даже на нас. С таким электричеством можно экспериментировать. Интересно, как же его можно получить?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Дети столкнулись  с физическим явлением в реальной жизни. Важно не оставить их вопросы без ответа, а использовать эту искру интереса ( в прямом и переносном смысле) для развития познавательной активности, наблюдательности и начальных представлений о физических явлениях.</a:t>
            </a:r>
          </a:p>
          <a:p>
            <a:r>
              <a:rPr lang="ru-RU" dirty="0" smtClean="0"/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35847"/>
            <a:ext cx="82809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детей представлений о статическом электричестве и причине его возникновения через экспериментальную деятельность.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Познакомить детей с понятием «статическое электричество».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Объяснить (на доступном уровне), почему возникает трение и притяжение предметов.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Научить детей простейшим способам обнаружения статического электричества.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Развивать любознательность, мышление, умение делать простые выводы. 5.Развивать связную речь: учить высказываться полными ответами, строить развёрнутые фразы.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Автоматизировать поставленные звуки в словах и предложениях (по индивидуальным планам логопеда).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6.Воспитывать интерес к явлениям окружающего мира.</a:t>
            </a:r>
            <a:r>
              <a:rPr lang="ru-RU" b="1" i="1" dirty="0" smtClean="0"/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мультипликационных фильмов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Фиксик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«Уроки тетушки Совы».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научно-познавательных передач «Профессор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Почемучкин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«Галилео», «Забавная наука».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книг, энциклопедий, научных журналов для детей.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Опрос: спросить  у родителей.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исследования, эксперименты, опыты.</a:t>
            </a:r>
          </a:p>
          <a:p>
            <a:pPr lvl="0"/>
            <a:r>
              <a:rPr lang="ru-RU" dirty="0" smtClean="0"/>
              <a:t>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656187"/>
            <a:ext cx="82809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Этапы реализации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noFill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этап:  Подготовительный этап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с детьми: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так происходит? Волосы «живые»? Кто-то их невидимо тянет? Что это за невидимка?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объясняет: этого невидимку зовут  - Статическое электричество. Оно живет везде, но особенно любит появляться, когда предметы трутся друг о друга. Оно не кусается, но может немного «щипаться» или притягивать легкие предметы.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нам нужно узнать?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так произошло, полосы притягиваются к стене?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статическое электричество?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еще можно встретить такое электричество?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материалов: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расчески, воздушные шарики, шерстяные вещи (варежки,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кусочки ткани (шелк, шерсть), мелкие кусочки бумаги, бумажные рыбки, пластиковые  трубочки,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перья, соль, перец, фольга, пенопластовые шарики, таз с водой , бумажные кораблики, полиэтиленовый  пакет, разрезанный на полоски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2 этап: Основной, практическая часть (исследование и эксперименты)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«Ожившие волосы»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(повторение ситуации): Детям предлагается потереть шарик  о шерстяную варежку (или свои волосы) и поднести к волосам друг друга. Что происходит? Волосы тянутся к шарику!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Логопедическая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 ответа: «Я потёр расчёску о шерстяную варежку, и мои волосы стали тянуться к расчёске. Это потому, что они наэлектризовались».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Автоматизация звуков: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], [л],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 — расчёска, волосы, шерстяная.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Людмила\Desktop\для проекта 26\UGbo6u-ki5BAlBQtPk_ZrXk_FFMshzkbznPQIQQ0fqFhaBI1QwHP8RPo90ivITWkKqk-qUqW5YB1hseVAE9Ul-D5.jpg"/>
          <p:cNvPicPr>
            <a:picLocks noChangeAspect="1" noChangeArrowheads="1"/>
          </p:cNvPicPr>
          <p:nvPr/>
        </p:nvPicPr>
        <p:blipFill>
          <a:blip r:embed="rId3" cstate="print"/>
          <a:srcRect t="17647" b="5882"/>
          <a:stretch>
            <a:fillRect/>
          </a:stretch>
        </p:blipFill>
        <p:spPr bwMode="auto">
          <a:xfrm>
            <a:off x="1331640" y="1628800"/>
            <a:ext cx="2448272" cy="1872208"/>
          </a:xfrm>
          <a:prstGeom prst="rect">
            <a:avLst/>
          </a:prstGeom>
          <a:noFill/>
        </p:spPr>
      </p:pic>
      <p:pic>
        <p:nvPicPr>
          <p:cNvPr id="7" name="Picture 3" descr="C:\Users\Людмила\Desktop\для проекта 26\SNIYbpNP83p-k5oxnZ72zrssh4J9I72szIAQQXsARGBKsxVofUeKUqpLNvOh0eNbevnPWikWRZVAIquOV7yXcB5m.jpg"/>
          <p:cNvPicPr>
            <a:picLocks noChangeAspect="1" noChangeArrowheads="1"/>
          </p:cNvPicPr>
          <p:nvPr/>
        </p:nvPicPr>
        <p:blipFill>
          <a:blip r:embed="rId4" cstate="print"/>
          <a:srcRect b="16129"/>
          <a:stretch>
            <a:fillRect/>
          </a:stretch>
        </p:blipFill>
        <p:spPr bwMode="auto">
          <a:xfrm>
            <a:off x="4499992" y="1628800"/>
            <a:ext cx="2232248" cy="1872208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3508877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«Живые бумажки» («Рыбалка»):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Нарезать мелко цветную бумагу (конфетти). Натереть пластиковую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трубочку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воздушный шарик тканью (шерстью) и поднести к бумажкам. Бумажки «прилипают» и танцуют.  Соревнование: «Кто больше поймает рыбок».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Логопедическая работа: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 ответа: «Я натёр пластиковую палочку о варежку, поднёс к бумажным рыбкам, и они прилипли к палочке. Это статическое электричество».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Автоматизация звуков: [с],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 — рыбки, прилипли, электричество.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Людмила\Desktop\для проекта 26\_GE-TvoNe71JIg9_DV3ToNwj4zvePKJ2BvAbTi0SD6wDVMkONxxVKXkjDLq-3C4ykp6lrSx6tY_hoklgoD6r2n2P.jpg"/>
          <p:cNvPicPr>
            <a:picLocks noChangeAspect="1" noChangeArrowheads="1"/>
          </p:cNvPicPr>
          <p:nvPr/>
        </p:nvPicPr>
        <p:blipFill>
          <a:blip r:embed="rId5" cstate="print"/>
          <a:srcRect t="21650" r="11151" b="17154"/>
          <a:stretch>
            <a:fillRect/>
          </a:stretch>
        </p:blipFill>
        <p:spPr bwMode="auto">
          <a:xfrm>
            <a:off x="683568" y="4869160"/>
            <a:ext cx="2613693" cy="1800200"/>
          </a:xfrm>
          <a:prstGeom prst="rect">
            <a:avLst/>
          </a:prstGeom>
          <a:noFill/>
        </p:spPr>
      </p:pic>
      <p:sp>
        <p:nvSpPr>
          <p:cNvPr id="18436" name="AutoShape 4" descr="https://sun9-9.userapi.com/s/v1/ig2/xCEL6hLPoXUuc_ZRfCPkXIPpjPhkmKrhgriiNSQnCU4CJJ-HdpZSpVi57OmSHYJlVHkfiyYePYLyh3BOuSQbuLRJ.jpg?quality=95&amp;as=32x32,48x48,72x72,108x108,160x160,240x240,360x360,480x480,540x540,640x640,720x720,1080x1080,1280x1280,1440x1440,2560x2560&amp;from=bu&amp;cs=128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Людмила\Desktop\для проекта 26\xCEL6hLPoXUuc_ZRfCPkXIPpjPhkmKrhgriiNSQnCU4CJJ-HdpZSpVi57OmSHYJlVHkfiyYePYLyh3BOuSQbuLRJ.jpg"/>
          <p:cNvPicPr>
            <a:picLocks noChangeAspect="1" noChangeArrowheads="1"/>
          </p:cNvPicPr>
          <p:nvPr/>
        </p:nvPicPr>
        <p:blipFill>
          <a:blip r:embed="rId6" cstate="print"/>
          <a:srcRect t="19550" r="20600" b="23769"/>
          <a:stretch>
            <a:fillRect/>
          </a:stretch>
        </p:blipFill>
        <p:spPr bwMode="auto">
          <a:xfrm>
            <a:off x="3491880" y="4869160"/>
            <a:ext cx="2521758" cy="1800200"/>
          </a:xfrm>
          <a:prstGeom prst="rect">
            <a:avLst/>
          </a:prstGeom>
          <a:noFill/>
        </p:spPr>
      </p:pic>
      <p:pic>
        <p:nvPicPr>
          <p:cNvPr id="18438" name="Picture 6" descr="C:\Users\Людмила\Desktop\для проекта 26\-g2E7rMbrINz7maXY2k5TE-st2UwepFi23RLTHj1sBYmdQ0xQmctF923oqNHr4et2JgjXcF7eoWWaBo3RqnOFWvV.jpg"/>
          <p:cNvPicPr>
            <a:picLocks noChangeAspect="1" noChangeArrowheads="1"/>
          </p:cNvPicPr>
          <p:nvPr/>
        </p:nvPicPr>
        <p:blipFill>
          <a:blip r:embed="rId7" cstate="print"/>
          <a:srcRect l="651" t="17450" r="6951" b="10101"/>
          <a:stretch>
            <a:fillRect/>
          </a:stretch>
        </p:blipFill>
        <p:spPr bwMode="auto">
          <a:xfrm>
            <a:off x="6228184" y="4869160"/>
            <a:ext cx="2287559" cy="1793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20742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«Волшебный шарик»: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Натереть воздушный шарик о шерстяной свитер или волосы. Поднести шарик к стене. Шарик прилипает!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Также он прилипает к одежде  и голове детей.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Людмила\Desktop\для проекта 26\RJXBOqRqNKFyzVE_UmtvuUxXu7MTb6v8rm-QQ-0wMGwZm6IaOQkQ-SqBp1VfkWfEFVkpHWIWLsB7zkGvK4xw_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2232248" cy="2232248"/>
          </a:xfrm>
          <a:prstGeom prst="rect">
            <a:avLst/>
          </a:prstGeom>
          <a:noFill/>
        </p:spPr>
      </p:pic>
      <p:pic>
        <p:nvPicPr>
          <p:cNvPr id="19459" name="Picture 3" descr="C:\Users\Людмила\Desktop\для проекта 26\V12SEMHL1flsU6nMNCEemWtGcLl2Q_ljG1oxgsvo2jCycI6rnq0Fs0LfLj-0ubLDe2LrzoWr6eFt6L8_0g7pn_tE.jpg"/>
          <p:cNvPicPr>
            <a:picLocks noChangeAspect="1" noChangeArrowheads="1"/>
          </p:cNvPicPr>
          <p:nvPr/>
        </p:nvPicPr>
        <p:blipFill>
          <a:blip r:embed="rId4" cstate="print"/>
          <a:srcRect l="5761" t="22222" r="10700"/>
          <a:stretch>
            <a:fillRect/>
          </a:stretch>
        </p:blipFill>
        <p:spPr bwMode="auto">
          <a:xfrm>
            <a:off x="2627784" y="908720"/>
            <a:ext cx="2088232" cy="1944216"/>
          </a:xfrm>
          <a:prstGeom prst="rect">
            <a:avLst/>
          </a:prstGeom>
          <a:noFill/>
        </p:spPr>
      </p:pic>
      <p:pic>
        <p:nvPicPr>
          <p:cNvPr id="19460" name="Picture 4" descr="C:\Users\Людмила\Desktop\для проекта 26\oy_sKlTo2WebYcflqR8-Qgq-uG9I6_tKOxYvizfa-6nivQibca73tgpu1zAAut0-YhqYYd5i9ZB3DLDphvxNXWZO.jpg"/>
          <p:cNvPicPr>
            <a:picLocks noChangeAspect="1" noChangeArrowheads="1"/>
          </p:cNvPicPr>
          <p:nvPr/>
        </p:nvPicPr>
        <p:blipFill>
          <a:blip r:embed="rId5" cstate="print"/>
          <a:srcRect t="19927" r="11030"/>
          <a:stretch>
            <a:fillRect/>
          </a:stretch>
        </p:blipFill>
        <p:spPr bwMode="auto">
          <a:xfrm>
            <a:off x="323528" y="908720"/>
            <a:ext cx="2160240" cy="1944216"/>
          </a:xfrm>
          <a:prstGeom prst="rect">
            <a:avLst/>
          </a:prstGeom>
          <a:noFill/>
        </p:spPr>
      </p:pic>
      <p:pic>
        <p:nvPicPr>
          <p:cNvPr id="19461" name="Picture 5" descr="C:\Users\Людмила\Desktop\для проекта 26\RU30CBi1_xW-n9_EE0Loy3WaWzBrm5htXQ5KmQAEUi8cxkR3eqIPnIHdMxsHTWyDeBlY9TCPzHn2DmN_16-qOyk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149080"/>
            <a:ext cx="2880320" cy="2160240"/>
          </a:xfrm>
          <a:prstGeom prst="rect">
            <a:avLst/>
          </a:prstGeom>
          <a:noFill/>
        </p:spPr>
      </p:pic>
      <p:pic>
        <p:nvPicPr>
          <p:cNvPr id="19462" name="Picture 6" descr="C:\Users\Людмила\Desktop\для проекта 26\7LnGGw6236y4sqHwq3W5qlQeg287lqfLBtvVfwZ9S8Rt3gw1CID9XI67WnzwGRGOpUomWDvUztqcD6aNiuf3ZlQy.jpg"/>
          <p:cNvPicPr>
            <a:picLocks noChangeAspect="1" noChangeArrowheads="1"/>
          </p:cNvPicPr>
          <p:nvPr/>
        </p:nvPicPr>
        <p:blipFill>
          <a:blip r:embed="rId7" cstate="print"/>
          <a:srcRect r="17105"/>
          <a:stretch>
            <a:fillRect/>
          </a:stretch>
        </p:blipFill>
        <p:spPr bwMode="auto">
          <a:xfrm>
            <a:off x="4860032" y="908720"/>
            <a:ext cx="2148870" cy="1944216"/>
          </a:xfrm>
          <a:prstGeom prst="rect">
            <a:avLst/>
          </a:prstGeom>
          <a:noFill/>
        </p:spPr>
      </p:pic>
      <p:pic>
        <p:nvPicPr>
          <p:cNvPr id="19463" name="Picture 7" descr="C:\Users\Людмила\Desktop\для проекта 26\NZbkxRJ12UC1g2cszr9-kQRtbUgDQVhP8hqBhAJ8Ooe_of2Q8iw2RIZo0UFiSlcb4BQth2B_CH5ONpTFEuFKvoS-.jpg"/>
          <p:cNvPicPr>
            <a:picLocks noChangeAspect="1" noChangeArrowheads="1"/>
          </p:cNvPicPr>
          <p:nvPr/>
        </p:nvPicPr>
        <p:blipFill>
          <a:blip r:embed="rId8" cstate="print"/>
          <a:srcRect t="7134" r="7309" b="12013"/>
          <a:stretch>
            <a:fillRect/>
          </a:stretch>
        </p:blipFill>
        <p:spPr bwMode="auto">
          <a:xfrm>
            <a:off x="7164288" y="692696"/>
            <a:ext cx="1779021" cy="2160240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51520" y="3191967"/>
            <a:ext cx="81369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4.«Танцующая фольга».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Нарежем алюминиевую фольгу (блестящую обертку от шоколада или конфет) очень узкими и длинными полосками. Высыпаем полоски фольги. Натереть  воздушный шарик тканью (шерстью) и поднести к полоскам.  Полоски начнут «танцевать» и прилипать к шарику.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94151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«Прыгающие пенопластиковые шарики».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Потрем расчески и пластмассовые блюдечки  о шерстяную варежку, затем поднесем их к пенопластиковым шарикам, не касаясь их. Шарики начинают подпрыгивать и «приклеиваться».</a:t>
            </a:r>
            <a:r>
              <a:rPr lang="ru-RU" sz="1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Логопедическая работа: Пример ответа: «Я потёр пластиковое блюдце о шерсть, поднёс к шарикам, и они приклеились к блюдцу».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Автоматизация звуков: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], [ж], [ч] — шарики, приклеились, блюдце.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Людмила\Desktop\для проекта 26\whL_v31ne7OUdka35-fEl7Lr0pAAhg8jrf4zhfKrPAnR3rO64NSEoQEW6AhYndDThLXAvcvC8FBmRkvNCb_VJ7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2112235" cy="1584176"/>
          </a:xfrm>
          <a:prstGeom prst="rect">
            <a:avLst/>
          </a:prstGeom>
          <a:noFill/>
        </p:spPr>
      </p:pic>
      <p:sp>
        <p:nvSpPr>
          <p:cNvPr id="20484" name="AutoShape 4" descr="https://sun9-39.userapi.com/s/v1/ig2/ukJi5EToqe3DBs2HNKC7KavePPLBCYLP6DppjW7SFaWOR8q2TWVPgOkFB5plrooHiWWhm5vJUyCMexbH0cTHrGjy.jpg?quality=95&amp;as=32x24,48x36,72x54,108x81,160x120,240x180,360x270,480x360,540x405,640x480,720x540,1024x768&amp;from=bu&amp;cs=1024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sun9-39.userapi.com/s/v1/ig2/ukJi5EToqe3DBs2HNKC7KavePPLBCYLP6DppjW7SFaWOR8q2TWVPgOkFB5plrooHiWWhm5vJUyCMexbH0cTHrGjy.jpg?quality=95&amp;as=32x24,48x36,72x54,108x81,160x120,240x180,360x270,480x360,540x405,640x480,720x540,1024x768&amp;from=bu&amp;cs=1024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7" name="Picture 7" descr="C:\Users\Людмила\Desktop\для проекта 26\wnQY4syo5CkjhFXu75Q-zjCGCBIaWXWt2gXrsYCFa2BfGeLEqg1VdPyA4Pb8Ph2IzU5b63X0ZCnhVawOAN9yhB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2112235" cy="1584176"/>
          </a:xfrm>
          <a:prstGeom prst="rect">
            <a:avLst/>
          </a:prstGeom>
          <a:noFill/>
        </p:spPr>
      </p:pic>
      <p:pic>
        <p:nvPicPr>
          <p:cNvPr id="20488" name="Picture 8" descr="C:\Users\Людмила\Desktop\для проекта 26\W9VV3MzeFebGTm0g9vqnPBhAxmQqfktXYdQ5COKa65BDodqLQjUMb2Sy-g48c3TRhDcYwgMecic4xnfso6BvGGV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556792"/>
            <a:ext cx="2112235" cy="1584176"/>
          </a:xfrm>
          <a:prstGeom prst="rect">
            <a:avLst/>
          </a:prstGeom>
          <a:noFill/>
        </p:spPr>
      </p:pic>
      <p:pic>
        <p:nvPicPr>
          <p:cNvPr id="20489" name="Picture 9" descr="C:\Users\Людмила\Desktop\для проекта 26\__QH0nJy4YDD6Wkoy2-DSStkWLZbJHaP5CeyeoHs5qhdO7SNzTUhiWyQo0K1sDvezHUU1ztdZ8a1GeeYzrHWVjOV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556792"/>
            <a:ext cx="2112235" cy="1584176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79512" y="3218572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Бумажный кораблик».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Взяли бумажный кораблик опустили его в таз с водой, потом взяли воздушный  шар потёрли его о варежку  и той стороной, которой натирали, приблизили к кораблику, кораблик поплыл за шариком. Воздушный шар, заряженный электричеством от варежки притянул к себе бумажный кораблик. Из опыта мы выяснили, что с помощью статического электричества можно управлять предметами из бумаги, которые находятся в воде.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Логопедическая работа:  Пример ответа: «В воде плавал бумажный кораблик. Я потёр шарик о варежку и приблизил к кораблику. Кораблик поплыл к шарику».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Автоматизация звуков: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], [л] — кораблик, шарик, варежка.</a:t>
            </a:r>
          </a:p>
        </p:txBody>
      </p:sp>
      <p:sp>
        <p:nvSpPr>
          <p:cNvPr id="20493" name="AutoShape 13" descr="https://sun9-84.userapi.com/s/v1/ig2/fgho8xrD6U59ZGHc0DrcGyGVLBv6_c9F06rLR-wloDWA4_ek71EdxjO4mSkaFn2od87_vyP9Ea-eWU1gboDYFWzI.jpg?quality=95&amp;as=32x29,48x44,72x66,108x100,160x147,240x221,360x332,480x442,540x498,640x590,720x663,1080x995,1280x1179,1440x1327,1630x1502&amp;from=bu&amp;cs=1280x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4" name="Picture 14" descr="C:\Users\Людмила\Desktop\для проекта 26\7_0Vrf1SmbhFWp95KS18-m-LgMnpl37eB0KJPqIEjgzVNDcRc-xV_d70KZqB5BRgnIDjfoks3yg59rjeAX4ZfKe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013176"/>
            <a:ext cx="2208245" cy="1656184"/>
          </a:xfrm>
          <a:prstGeom prst="rect">
            <a:avLst/>
          </a:prstGeom>
          <a:noFill/>
        </p:spPr>
      </p:pic>
      <p:pic>
        <p:nvPicPr>
          <p:cNvPr id="20495" name="Picture 15" descr="C:\Users\Людмила\Desktop\для проекта 26\fgho8xrD6U59ZGHc0DrcGyGVLBv6_c9F06rLR-wloDWA4_ek71EdxjO4mSkaFn2od87_vyP9Ea-eWU1gboDYFWz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013176"/>
            <a:ext cx="194421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-28168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Эксперимент «Сортировка» материалов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Трем разные предметы (пластик, дерево, металл) о шерсть и проверяем, притягивают ли они бумагу.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все материалы электризуются одинаково. Пластик и шерсть — лучшие друзья статики.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Логопедическая работа Пример ответа: «Я потёр разные предметы (пластик, дерево, металл) о шерсть и проверил, притягивают ли они бумагу. Пластик притягивает бумагу лучше всего».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Автоматизация звуков: [т], 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— притягивают, металл, бумагу.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Людмила\Desktop\для проекта 26\LtP4KquQtSN_GPHqZIIOLxwEfLfCrlychvKgfBthBM14Ux6fp6cAy-451ap9qZkGnf5UedrexJhgORNhUyKBVTk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2339752" cy="1623203"/>
          </a:xfrm>
          <a:prstGeom prst="rect">
            <a:avLst/>
          </a:prstGeom>
          <a:noFill/>
        </p:spPr>
      </p:pic>
      <p:pic>
        <p:nvPicPr>
          <p:cNvPr id="21507" name="Picture 3" descr="C:\Users\Людмила\Desktop\для проекта 26\vqpGjZkRpbKEZYlmHmeY6qo46pE3B9b_ZdK4M0mVEv529ccic4v_HLwkQoTbKLFeqs9-3BeTsNm34ZHQqiiVZQ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2112235" cy="1584176"/>
          </a:xfrm>
          <a:prstGeom prst="rect">
            <a:avLst/>
          </a:prstGeom>
          <a:noFill/>
        </p:spPr>
      </p:pic>
      <p:pic>
        <p:nvPicPr>
          <p:cNvPr id="21508" name="Picture 4" descr="C:\Users\Людмила\Desktop\для проекта 26\zfGGtMyR4h78TfGVzsLHaA852FLxaxEXSgynQmtED6kXnV8W2DRfUvPMkLY2hW-Doqe8OxDegk_tx-n7dKNC9VR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268760"/>
            <a:ext cx="1403656" cy="185765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1520" y="3320988"/>
            <a:ext cx="84969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9. Соль и перец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Приготовьте два блюдца.  Высыпьте в них  перец и соль. Потрите палочку  и шарик о шерстяную ткань, затем поднесите её к  соли и перцу.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происходит?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Перец прилипнет к палочке, а соль останется на блюдце.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Воздушный шарик притягивает к себе только перец.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C:\Users\Людмила\Desktop\для проекта 26\klMhaUv6MklNfepq7xO9FZYC5aYX6Mrc0TF9ScGA_aTUusvpS8kQQiDnOGi8UWmt0gRpYT7nHcn-pToVeKVO47Z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09120"/>
            <a:ext cx="2483768" cy="1862826"/>
          </a:xfrm>
          <a:prstGeom prst="rect">
            <a:avLst/>
          </a:prstGeom>
          <a:noFill/>
        </p:spPr>
      </p:pic>
      <p:pic>
        <p:nvPicPr>
          <p:cNvPr id="21511" name="Picture 7" descr="C:\Users\Людмила\Desktop\для проекта 26\AqEF0k1WEeZtP9551YinCVm0lJcFXno8n-OQ5JMkUvbJnl6K1l9E_iX7ePm6e59DJTyaWExFusrgAobDiEKL_7R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437112"/>
            <a:ext cx="2411760" cy="1808820"/>
          </a:xfrm>
          <a:prstGeom prst="rect">
            <a:avLst/>
          </a:prstGeom>
          <a:noFill/>
        </p:spPr>
      </p:pic>
      <p:pic>
        <p:nvPicPr>
          <p:cNvPr id="21512" name="Picture 8" descr="C:\Users\Людмила\Desktop\для проекта 26\hjw1q3ozTlpP0ldBuYJqNc33jx9XN9UFCZxn6SeAxDqSHmBWti8gmV9h5WluPtyIcK3QeGobDfyASRxJeiV6w_0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509120"/>
            <a:ext cx="2424269" cy="1818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c3fea0816f7d61a4156a6675a59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-18501"/>
            <a:ext cx="85689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Парящая «Медуза»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Потереть о волосы  шарик, и разрезанный на полоски пакет («Медузу»). Подкинуть «Медузу» в воздух и снизу поднести заряженный шарик. Наблюдать, как долго «Медуза» будет держаться в воздухе, балансируя шариком и стараясь не дать ей  упасть.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Статическое электричество способно отталкивать предметы.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Людмила\Desktop\для проекта 26\OgDntao9BkSFS4cdhcQNWAIOVj_tiEjJsirCzywyZE2-et-jGh5jQT4i_0Z8fDyX6JoG54S-9yZIKwyxduDj9IY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2916832" cy="2187624"/>
          </a:xfrm>
          <a:prstGeom prst="rect">
            <a:avLst/>
          </a:prstGeom>
          <a:noFill/>
        </p:spPr>
      </p:pic>
      <p:pic>
        <p:nvPicPr>
          <p:cNvPr id="22531" name="Picture 3" descr="C:\Users\Людмила\Desktop\для проекта 26\-ur4xS8i1I-gnsQpzQTUFd17KGkV_a07xkOrOfI2uu_HAl0oAa_5NYP8TOPig8_5WC6QNaREwe36-N9U8hv_hVk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312368" cy="2484276"/>
          </a:xfrm>
          <a:prstGeom prst="rect">
            <a:avLst/>
          </a:prstGeom>
          <a:noFill/>
        </p:spPr>
      </p:pic>
      <p:pic>
        <p:nvPicPr>
          <p:cNvPr id="22532" name="Picture 4" descr="C:\Users\Людмила\Desktop\для проекта 26\F2ZwL28l-yF0PIimR33R9TLAmGN_1kxikZUYXBzo9NqYwa8Zprug0ZyCoOzE_g_KbaqCsREpPdgswjc3tWcx_w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1584176" cy="2564673"/>
          </a:xfrm>
          <a:prstGeom prst="rect">
            <a:avLst/>
          </a:prstGeom>
          <a:noFill/>
        </p:spPr>
      </p:pic>
      <p:pic>
        <p:nvPicPr>
          <p:cNvPr id="22533" name="Picture 5" descr="C:\Users\Людмила\Desktop\для проекта 26\JslBzC05kokbnjat4aD_GQkc94K69qFlsEhK5B1jREvgIEeU3JybP1P8ojw_On31V8nVgOlKbrWsHZ9_KiE45Wx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12776"/>
            <a:ext cx="2232248" cy="2169467"/>
          </a:xfrm>
          <a:prstGeom prst="rect">
            <a:avLst/>
          </a:prstGeom>
          <a:noFill/>
        </p:spPr>
      </p:pic>
      <p:pic>
        <p:nvPicPr>
          <p:cNvPr id="22534" name="Picture 6" descr="C:\Users\Людмила\Desktop\для проекта 26\Bvrh6oXeC-Yb5Q1qc7GqrrgS0pB92Qef_lt1HIPTm1yeAzTjwsHupFmIqT_Is-5oeEswYyKqUcHCsGRNlYTPfIO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340768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1071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37</cp:revision>
  <dcterms:created xsi:type="dcterms:W3CDTF">2026-03-21T16:24:52Z</dcterms:created>
  <dcterms:modified xsi:type="dcterms:W3CDTF">2026-03-23T15:40:01Z</dcterms:modified>
</cp:coreProperties>
</file>